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34"/>
  </p:notesMasterIdLst>
  <p:handoutMasterIdLst>
    <p:handoutMasterId r:id="rId35"/>
  </p:handoutMasterIdLst>
  <p:sldIdLst>
    <p:sldId id="761" r:id="rId3"/>
    <p:sldId id="762" r:id="rId4"/>
    <p:sldId id="763" r:id="rId5"/>
    <p:sldId id="764" r:id="rId6"/>
    <p:sldId id="765" r:id="rId7"/>
    <p:sldId id="766" r:id="rId8"/>
    <p:sldId id="767" r:id="rId9"/>
    <p:sldId id="768" r:id="rId10"/>
    <p:sldId id="769" r:id="rId11"/>
    <p:sldId id="770" r:id="rId12"/>
    <p:sldId id="771" r:id="rId13"/>
    <p:sldId id="772" r:id="rId14"/>
    <p:sldId id="773" r:id="rId15"/>
    <p:sldId id="774" r:id="rId16"/>
    <p:sldId id="775" r:id="rId17"/>
    <p:sldId id="776" r:id="rId18"/>
    <p:sldId id="777" r:id="rId19"/>
    <p:sldId id="778" r:id="rId20"/>
    <p:sldId id="779" r:id="rId21"/>
    <p:sldId id="780" r:id="rId22"/>
    <p:sldId id="781" r:id="rId23"/>
    <p:sldId id="782" r:id="rId24"/>
    <p:sldId id="783" r:id="rId25"/>
    <p:sldId id="784" r:id="rId26"/>
    <p:sldId id="785" r:id="rId27"/>
    <p:sldId id="786" r:id="rId28"/>
    <p:sldId id="787" r:id="rId29"/>
    <p:sldId id="788" r:id="rId30"/>
    <p:sldId id="789" r:id="rId31"/>
    <p:sldId id="790" r:id="rId32"/>
    <p:sldId id="791" r:id="rId33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The Closing Event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750C9D34-D035-42E2-AC58-E60E1D8127ED}">
      <dgm:prSet custT="1"/>
      <dgm:spPr/>
      <dgm:t>
        <a:bodyPr/>
        <a:lstStyle/>
        <a:p>
          <a:r>
            <a:rPr lang="en-US" sz="2800" b="0" dirty="0"/>
            <a:t>Real Estate Settlement Procedures Act</a:t>
          </a:r>
        </a:p>
      </dgm:t>
    </dgm:pt>
    <dgm:pt modelId="{F6092056-2F53-477C-BE08-E2B384E36BA6}" type="parTrans" cxnId="{FF771DCB-6E06-438F-8D5B-756970077DC5}">
      <dgm:prSet/>
      <dgm:spPr/>
      <dgm:t>
        <a:bodyPr/>
        <a:lstStyle/>
        <a:p>
          <a:endParaRPr lang="en-US"/>
        </a:p>
      </dgm:t>
    </dgm:pt>
    <dgm:pt modelId="{DE2EC8C5-ADE4-4369-9502-EFB1ACDF9C56}" type="sibTrans" cxnId="{FF771DCB-6E06-438F-8D5B-756970077DC5}">
      <dgm:prSet/>
      <dgm:spPr/>
      <dgm:t>
        <a:bodyPr/>
        <a:lstStyle/>
        <a:p>
          <a:endParaRPr lang="en-US"/>
        </a:p>
      </dgm:t>
    </dgm:pt>
    <dgm:pt modelId="{F5CDDA07-679E-408E-A4F4-C6EC05668272}">
      <dgm:prSet custT="1"/>
      <dgm:spPr/>
      <dgm:t>
        <a:bodyPr/>
        <a:lstStyle/>
        <a:p>
          <a:r>
            <a:rPr lang="en-US" sz="2800" b="0" dirty="0"/>
            <a:t>Financial Settlement of the Transaction</a:t>
          </a:r>
        </a:p>
      </dgm:t>
    </dgm:pt>
    <dgm:pt modelId="{E1C39A88-8044-4F10-BF05-2AD901171CF4}" type="parTrans" cxnId="{4C052411-4BDA-4FD1-80B2-7DE3B952BB11}">
      <dgm:prSet/>
      <dgm:spPr/>
      <dgm:t>
        <a:bodyPr/>
        <a:lstStyle/>
        <a:p>
          <a:endParaRPr lang="en-US"/>
        </a:p>
      </dgm:t>
    </dgm:pt>
    <dgm:pt modelId="{61BC1492-E107-4D3C-ABC1-0E184C889D52}" type="sibTrans" cxnId="{4C052411-4BDA-4FD1-80B2-7DE3B952BB11}">
      <dgm:prSet/>
      <dgm:spPr/>
      <dgm:t>
        <a:bodyPr/>
        <a:lstStyle/>
        <a:p>
          <a:endParaRPr lang="en-US"/>
        </a:p>
      </dgm:t>
    </dgm:pt>
    <dgm:pt modelId="{16DCB9D6-08E6-44E8-A748-9252B7474C18}">
      <dgm:prSet custT="1"/>
      <dgm:spPr/>
      <dgm:t>
        <a:bodyPr/>
        <a:lstStyle/>
        <a:p>
          <a:r>
            <a:rPr lang="en-US" sz="2800" b="0" dirty="0"/>
            <a:t>Computing Prorations</a:t>
          </a:r>
        </a:p>
      </dgm:t>
    </dgm:pt>
    <dgm:pt modelId="{C0FC3D57-B9C5-4237-ACAC-03063424A098}" type="parTrans" cxnId="{C300F0FA-409E-468F-9F66-B43DEFC19F9D}">
      <dgm:prSet/>
      <dgm:spPr/>
      <dgm:t>
        <a:bodyPr/>
        <a:lstStyle/>
        <a:p>
          <a:endParaRPr lang="en-US"/>
        </a:p>
      </dgm:t>
    </dgm:pt>
    <dgm:pt modelId="{A393AA1C-7587-4079-A60C-2D08B150CC75}" type="sibTrans" cxnId="{C300F0FA-409E-468F-9F66-B43DEFC19F9D}">
      <dgm:prSet/>
      <dgm:spPr/>
      <dgm:t>
        <a:bodyPr/>
        <a:lstStyle/>
        <a:p>
          <a:endParaRPr lang="en-US"/>
        </a:p>
      </dgm:t>
    </dgm:pt>
    <dgm:pt modelId="{7B130B82-2C4C-4D3A-B6F1-47AAA5F20A3A}">
      <dgm:prSet custT="1"/>
      <dgm:spPr/>
      <dgm:t>
        <a:bodyPr/>
        <a:lstStyle/>
        <a:p>
          <a:r>
            <a:rPr lang="en-US" sz="2800" b="0" dirty="0"/>
            <a:t>Taxes Due at Closing</a:t>
          </a:r>
        </a:p>
      </dgm:t>
    </dgm:pt>
    <dgm:pt modelId="{0B2C032D-D5B1-4149-B862-8CB5150B897E}" type="parTrans" cxnId="{369FED4B-4628-4965-9E9B-809B9BB2BD5E}">
      <dgm:prSet/>
      <dgm:spPr/>
      <dgm:t>
        <a:bodyPr/>
        <a:lstStyle/>
        <a:p>
          <a:endParaRPr lang="en-US"/>
        </a:p>
      </dgm:t>
    </dgm:pt>
    <dgm:pt modelId="{8CA9D4E3-F53E-4178-9684-30B22DA884ED}" type="sibTrans" cxnId="{369FED4B-4628-4965-9E9B-809B9BB2BD5E}">
      <dgm:prSet/>
      <dgm:spPr/>
      <dgm:t>
        <a:bodyPr/>
        <a:lstStyle/>
        <a:p>
          <a:endParaRPr lang="en-US"/>
        </a:p>
      </dgm:t>
    </dgm:pt>
    <dgm:pt modelId="{83F7B8EA-2E77-402A-9A35-13EF5D4EE409}">
      <dgm:prSet custT="1"/>
      <dgm:spPr/>
      <dgm:t>
        <a:bodyPr/>
        <a:lstStyle/>
        <a:p>
          <a:r>
            <a:rPr lang="en-US" sz="2800" b="0" dirty="0"/>
            <a:t>TILA/RESPA Integrated Disclosure Rule</a:t>
          </a:r>
        </a:p>
      </dgm:t>
    </dgm:pt>
    <dgm:pt modelId="{27937721-79E5-4F46-ABAA-4D00694A7EDE}" type="parTrans" cxnId="{70CD6D95-84E7-4B45-B3AC-0D2BE4DA8966}">
      <dgm:prSet/>
      <dgm:spPr/>
      <dgm:t>
        <a:bodyPr/>
        <a:lstStyle/>
        <a:p>
          <a:endParaRPr lang="en-US"/>
        </a:p>
      </dgm:t>
    </dgm:pt>
    <dgm:pt modelId="{D57B56D4-56E0-4473-BF61-D1A4556630EE}" type="sibTrans" cxnId="{70CD6D95-84E7-4B45-B3AC-0D2BE4DA8966}">
      <dgm:prSet/>
      <dgm:spPr/>
      <dgm:t>
        <a:bodyPr/>
        <a:lstStyle/>
        <a:p>
          <a:endParaRPr lang="en-US"/>
        </a:p>
      </dgm:t>
    </dgm:pt>
    <dgm:pt modelId="{7F49809B-F977-49FF-90E0-E4FF530BE3E3}">
      <dgm:prSet custT="1"/>
      <dgm:spPr/>
      <dgm:t>
        <a:bodyPr/>
        <a:lstStyle/>
        <a:p>
          <a:r>
            <a:rPr lang="en-US" sz="2800" b="0" dirty="0"/>
            <a:t>Reporting Requirements</a:t>
          </a:r>
        </a:p>
      </dgm:t>
    </dgm:pt>
    <dgm:pt modelId="{FAFE6189-37A6-45BE-B52D-458E686BC2F5}" type="parTrans" cxnId="{A87A0C90-FAC5-4569-A700-C684C9129666}">
      <dgm:prSet/>
      <dgm:spPr/>
      <dgm:t>
        <a:bodyPr/>
        <a:lstStyle/>
        <a:p>
          <a:endParaRPr lang="en-US"/>
        </a:p>
      </dgm:t>
    </dgm:pt>
    <dgm:pt modelId="{9379BD27-AD1C-47E0-9FF6-8C9F29EEFAC0}" type="sibTrans" cxnId="{A87A0C90-FAC5-4569-A700-C684C9129666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7" custLinFactNeighborX="0" custLinFactNeighborY="26137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2C9B1E12-47AA-497A-96A6-BB6700CBC5D7}" type="pres">
      <dgm:prSet presAssocID="{750C9D34-D035-42E2-AC58-E60E1D8127ED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64EA7F6B-7B98-4708-AD42-18742E31C6A8}" type="pres">
      <dgm:prSet presAssocID="{DE2EC8C5-ADE4-4369-9502-EFB1ACDF9C56}" presName="spacer" presStyleCnt="0"/>
      <dgm:spPr/>
    </dgm:pt>
    <dgm:pt modelId="{17ECC15C-99BA-4A30-A639-C3E0D135872A}" type="pres">
      <dgm:prSet presAssocID="{F5CDDA07-679E-408E-A4F4-C6EC05668272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BCA6645D-89B4-4B2A-8322-D50B96D6423A}" type="pres">
      <dgm:prSet presAssocID="{61BC1492-E107-4D3C-ABC1-0E184C889D52}" presName="spacer" presStyleCnt="0"/>
      <dgm:spPr/>
    </dgm:pt>
    <dgm:pt modelId="{F50F8483-20CB-423E-B81C-F4484DCABAED}" type="pres">
      <dgm:prSet presAssocID="{16DCB9D6-08E6-44E8-A748-9252B7474C18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16264797-C7A9-40A8-93CB-A4D263FFDE33}" type="pres">
      <dgm:prSet presAssocID="{A393AA1C-7587-4079-A60C-2D08B150CC75}" presName="spacer" presStyleCnt="0"/>
      <dgm:spPr/>
    </dgm:pt>
    <dgm:pt modelId="{DF0339B2-2575-4613-8B8A-8A4D23D3B70A}" type="pres">
      <dgm:prSet presAssocID="{7B130B82-2C4C-4D3A-B6F1-47AAA5F20A3A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BFF0D8A7-5DFB-4174-BA78-F0F891E16C4D}" type="pres">
      <dgm:prSet presAssocID="{8CA9D4E3-F53E-4178-9684-30B22DA884ED}" presName="spacer" presStyleCnt="0"/>
      <dgm:spPr/>
    </dgm:pt>
    <dgm:pt modelId="{B41979EA-F74D-4DB4-A241-0FC930606AF9}" type="pres">
      <dgm:prSet presAssocID="{83F7B8EA-2E77-402A-9A35-13EF5D4EE40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AB54147-BB5A-40C0-BB0E-74176E182771}" type="pres">
      <dgm:prSet presAssocID="{D57B56D4-56E0-4473-BF61-D1A4556630EE}" presName="spacer" presStyleCnt="0"/>
      <dgm:spPr/>
    </dgm:pt>
    <dgm:pt modelId="{D53F8767-6C39-489E-9CE8-881EDEAB83E3}" type="pres">
      <dgm:prSet presAssocID="{7F49809B-F977-49FF-90E0-E4FF530BE3E3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E8605E0D-0F79-4B8D-811B-AFE6180F07AD}" type="presOf" srcId="{7F49809B-F977-49FF-90E0-E4FF530BE3E3}" destId="{D53F8767-6C39-489E-9CE8-881EDEAB83E3}" srcOrd="0" destOrd="0" presId="urn:microsoft.com/office/officeart/2005/8/layout/vList2"/>
    <dgm:cxn modelId="{4C052411-4BDA-4FD1-80B2-7DE3B952BB11}" srcId="{420FE836-15B6-40BC-9F25-40BD8E0A5E39}" destId="{F5CDDA07-679E-408E-A4F4-C6EC05668272}" srcOrd="2" destOrd="0" parTransId="{E1C39A88-8044-4F10-BF05-2AD901171CF4}" sibTransId="{61BC1492-E107-4D3C-ABC1-0E184C889D52}"/>
    <dgm:cxn modelId="{AF588416-8E46-4283-B8B4-A0D84BE13B4C}" type="presOf" srcId="{6819D456-DB70-4462-A4D0-E01F8287C35C}" destId="{F8657375-F6AF-454D-8B1A-A71022EE2F15}" srcOrd="0" destOrd="0" presId="urn:microsoft.com/office/officeart/2005/8/layout/vList2"/>
    <dgm:cxn modelId="{E333BE1B-78DF-47FA-9172-4F8419990E67}" type="presOf" srcId="{750C9D34-D035-42E2-AC58-E60E1D8127ED}" destId="{2C9B1E12-47AA-497A-96A6-BB6700CBC5D7}" srcOrd="0" destOrd="0" presId="urn:microsoft.com/office/officeart/2005/8/layout/vList2"/>
    <dgm:cxn modelId="{369FED4B-4628-4965-9E9B-809B9BB2BD5E}" srcId="{420FE836-15B6-40BC-9F25-40BD8E0A5E39}" destId="{7B130B82-2C4C-4D3A-B6F1-47AAA5F20A3A}" srcOrd="4" destOrd="0" parTransId="{0B2C032D-D5B1-4149-B862-8CB5150B897E}" sibTransId="{8CA9D4E3-F53E-4178-9684-30B22DA884ED}"/>
    <dgm:cxn modelId="{3639204C-FEE8-4495-9C2C-44DE40B336F7}" type="presOf" srcId="{7B130B82-2C4C-4D3A-B6F1-47AAA5F20A3A}" destId="{DF0339B2-2575-4613-8B8A-8A4D23D3B70A}" srcOrd="0" destOrd="0" presId="urn:microsoft.com/office/officeart/2005/8/layout/vList2"/>
    <dgm:cxn modelId="{4631A850-E94E-43A0-8E44-FBB84FC048C4}" type="presOf" srcId="{83F7B8EA-2E77-402A-9A35-13EF5D4EE409}" destId="{B41979EA-F74D-4DB4-A241-0FC930606AF9}" srcOrd="0" destOrd="0" presId="urn:microsoft.com/office/officeart/2005/8/layout/vList2"/>
    <dgm:cxn modelId="{1FCC9853-339B-4E6E-943D-0105B03A3FDE}" type="presOf" srcId="{F5CDDA07-679E-408E-A4F4-C6EC05668272}" destId="{17ECC15C-99BA-4A30-A639-C3E0D135872A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ECE05D84-F34F-4C19-A97F-C0A3C7C4CA75}" type="presOf" srcId="{420FE836-15B6-40BC-9F25-40BD8E0A5E39}" destId="{61E18645-9A1E-41BA-8952-7654E9D4A096}" srcOrd="0" destOrd="0" presId="urn:microsoft.com/office/officeart/2005/8/layout/vList2"/>
    <dgm:cxn modelId="{A87A0C90-FAC5-4569-A700-C684C9129666}" srcId="{420FE836-15B6-40BC-9F25-40BD8E0A5E39}" destId="{7F49809B-F977-49FF-90E0-E4FF530BE3E3}" srcOrd="6" destOrd="0" parTransId="{FAFE6189-37A6-45BE-B52D-458E686BC2F5}" sibTransId="{9379BD27-AD1C-47E0-9FF6-8C9F29EEFAC0}"/>
    <dgm:cxn modelId="{70CD6D95-84E7-4B45-B3AC-0D2BE4DA8966}" srcId="{420FE836-15B6-40BC-9F25-40BD8E0A5E39}" destId="{83F7B8EA-2E77-402A-9A35-13EF5D4EE409}" srcOrd="5" destOrd="0" parTransId="{27937721-79E5-4F46-ABAA-4D00694A7EDE}" sibTransId="{D57B56D4-56E0-4473-BF61-D1A4556630EE}"/>
    <dgm:cxn modelId="{FF771DCB-6E06-438F-8D5B-756970077DC5}" srcId="{420FE836-15B6-40BC-9F25-40BD8E0A5E39}" destId="{750C9D34-D035-42E2-AC58-E60E1D8127ED}" srcOrd="1" destOrd="0" parTransId="{F6092056-2F53-477C-BE08-E2B384E36BA6}" sibTransId="{DE2EC8C5-ADE4-4369-9502-EFB1ACDF9C56}"/>
    <dgm:cxn modelId="{305301F2-DA51-4394-876A-2B6FC65898B4}" type="presOf" srcId="{16DCB9D6-08E6-44E8-A748-9252B7474C18}" destId="{F50F8483-20CB-423E-B81C-F4484DCABAED}" srcOrd="0" destOrd="0" presId="urn:microsoft.com/office/officeart/2005/8/layout/vList2"/>
    <dgm:cxn modelId="{C300F0FA-409E-468F-9F66-B43DEFC19F9D}" srcId="{420FE836-15B6-40BC-9F25-40BD8E0A5E39}" destId="{16DCB9D6-08E6-44E8-A748-9252B7474C18}" srcOrd="3" destOrd="0" parTransId="{C0FC3D57-B9C5-4237-ACAC-03063424A098}" sibTransId="{A393AA1C-7587-4079-A60C-2D08B150CC75}"/>
    <dgm:cxn modelId="{8CCF17A4-CC0C-4FFF-9EF7-C54C923D1EB6}" type="presParOf" srcId="{61E18645-9A1E-41BA-8952-7654E9D4A096}" destId="{F8657375-F6AF-454D-8B1A-A71022EE2F15}" srcOrd="0" destOrd="0" presId="urn:microsoft.com/office/officeart/2005/8/layout/vList2"/>
    <dgm:cxn modelId="{9CF81C22-919D-4516-8D76-3A8BB128CF4F}" type="presParOf" srcId="{61E18645-9A1E-41BA-8952-7654E9D4A096}" destId="{2A581299-9EDE-4CC3-99DE-E79BADEB3DD9}" srcOrd="1" destOrd="0" presId="urn:microsoft.com/office/officeart/2005/8/layout/vList2"/>
    <dgm:cxn modelId="{7322E169-954B-4A75-BA50-D980B2B23E44}" type="presParOf" srcId="{61E18645-9A1E-41BA-8952-7654E9D4A096}" destId="{2C9B1E12-47AA-497A-96A6-BB6700CBC5D7}" srcOrd="2" destOrd="0" presId="urn:microsoft.com/office/officeart/2005/8/layout/vList2"/>
    <dgm:cxn modelId="{9512C21F-640F-4E41-ABF4-5382D4E505A5}" type="presParOf" srcId="{61E18645-9A1E-41BA-8952-7654E9D4A096}" destId="{64EA7F6B-7B98-4708-AD42-18742E31C6A8}" srcOrd="3" destOrd="0" presId="urn:microsoft.com/office/officeart/2005/8/layout/vList2"/>
    <dgm:cxn modelId="{DA1C7405-6BEE-4D7C-9080-19A1C60DCFB1}" type="presParOf" srcId="{61E18645-9A1E-41BA-8952-7654E9D4A096}" destId="{17ECC15C-99BA-4A30-A639-C3E0D135872A}" srcOrd="4" destOrd="0" presId="urn:microsoft.com/office/officeart/2005/8/layout/vList2"/>
    <dgm:cxn modelId="{AFCAA03C-7D0C-4948-B03C-0044B58B938C}" type="presParOf" srcId="{61E18645-9A1E-41BA-8952-7654E9D4A096}" destId="{BCA6645D-89B4-4B2A-8322-D50B96D6423A}" srcOrd="5" destOrd="0" presId="urn:microsoft.com/office/officeart/2005/8/layout/vList2"/>
    <dgm:cxn modelId="{06EBEADD-29FD-40B6-B8F2-998CD464999B}" type="presParOf" srcId="{61E18645-9A1E-41BA-8952-7654E9D4A096}" destId="{F50F8483-20CB-423E-B81C-F4484DCABAED}" srcOrd="6" destOrd="0" presId="urn:microsoft.com/office/officeart/2005/8/layout/vList2"/>
    <dgm:cxn modelId="{02763284-D8B8-46C1-9C70-7276335E3CEA}" type="presParOf" srcId="{61E18645-9A1E-41BA-8952-7654E9D4A096}" destId="{16264797-C7A9-40A8-93CB-A4D263FFDE33}" srcOrd="7" destOrd="0" presId="urn:microsoft.com/office/officeart/2005/8/layout/vList2"/>
    <dgm:cxn modelId="{2D761E0B-0013-4F40-A2EF-12FF0C69C6F0}" type="presParOf" srcId="{61E18645-9A1E-41BA-8952-7654E9D4A096}" destId="{DF0339B2-2575-4613-8B8A-8A4D23D3B70A}" srcOrd="8" destOrd="0" presId="urn:microsoft.com/office/officeart/2005/8/layout/vList2"/>
    <dgm:cxn modelId="{FB795A95-88E2-4BEA-B1AA-4814C2959FCF}" type="presParOf" srcId="{61E18645-9A1E-41BA-8952-7654E9D4A096}" destId="{BFF0D8A7-5DFB-4174-BA78-F0F891E16C4D}" srcOrd="9" destOrd="0" presId="urn:microsoft.com/office/officeart/2005/8/layout/vList2"/>
    <dgm:cxn modelId="{C2104FA1-8757-423A-9C70-41B78F7E8021}" type="presParOf" srcId="{61E18645-9A1E-41BA-8952-7654E9D4A096}" destId="{B41979EA-F74D-4DB4-A241-0FC930606AF9}" srcOrd="10" destOrd="0" presId="urn:microsoft.com/office/officeart/2005/8/layout/vList2"/>
    <dgm:cxn modelId="{C757EC2D-4FBE-4F29-A89B-401EA84CC16E}" type="presParOf" srcId="{61E18645-9A1E-41BA-8952-7654E9D4A096}" destId="{2AB54147-BB5A-40C0-BB0E-74176E182771}" srcOrd="11" destOrd="0" presId="urn:microsoft.com/office/officeart/2005/8/layout/vList2"/>
    <dgm:cxn modelId="{A74D4F8E-C3A0-4120-8E6A-7D0E9F097882}" type="presParOf" srcId="{61E18645-9A1E-41BA-8952-7654E9D4A096}" destId="{D53F8767-6C39-489E-9CE8-881EDEAB83E3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3122"/>
          <a:ext cx="6743699" cy="49140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The Closing Event</a:t>
          </a:r>
        </a:p>
      </dsp:txBody>
      <dsp:txXfrm>
        <a:off x="23988" y="27110"/>
        <a:ext cx="6695723" cy="443424"/>
      </dsp:txXfrm>
    </dsp:sp>
    <dsp:sp modelId="{2C9B1E12-47AA-497A-96A6-BB6700CBC5D7}">
      <dsp:nvSpPr>
        <dsp:cNvPr id="0" name=""/>
        <dsp:cNvSpPr/>
      </dsp:nvSpPr>
      <dsp:spPr>
        <a:xfrm>
          <a:off x="0" y="502499"/>
          <a:ext cx="6743699" cy="491400"/>
        </a:xfrm>
        <a:prstGeom prst="roundRect">
          <a:avLst/>
        </a:prstGeom>
        <a:solidFill>
          <a:schemeClr val="accent1">
            <a:shade val="80000"/>
            <a:hueOff val="0"/>
            <a:satOff val="-13705"/>
            <a:lumOff val="68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Real Estate Settlement Procedures Act</a:t>
          </a:r>
        </a:p>
      </dsp:txBody>
      <dsp:txXfrm>
        <a:off x="23988" y="526487"/>
        <a:ext cx="6695723" cy="443424"/>
      </dsp:txXfrm>
    </dsp:sp>
    <dsp:sp modelId="{17ECC15C-99BA-4A30-A639-C3E0D135872A}">
      <dsp:nvSpPr>
        <dsp:cNvPr id="0" name=""/>
        <dsp:cNvSpPr/>
      </dsp:nvSpPr>
      <dsp:spPr>
        <a:xfrm>
          <a:off x="0" y="1004699"/>
          <a:ext cx="6743699" cy="491400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Financial Settlement of the Transaction</a:t>
          </a:r>
        </a:p>
      </dsp:txBody>
      <dsp:txXfrm>
        <a:off x="23988" y="1028687"/>
        <a:ext cx="6695723" cy="443424"/>
      </dsp:txXfrm>
    </dsp:sp>
    <dsp:sp modelId="{F50F8483-20CB-423E-B81C-F4484DCABAED}">
      <dsp:nvSpPr>
        <dsp:cNvPr id="0" name=""/>
        <dsp:cNvSpPr/>
      </dsp:nvSpPr>
      <dsp:spPr>
        <a:xfrm>
          <a:off x="0" y="1506899"/>
          <a:ext cx="6743699" cy="491400"/>
        </a:xfrm>
        <a:prstGeom prst="roundRect">
          <a:avLst/>
        </a:prstGeom>
        <a:solidFill>
          <a:schemeClr val="accent1">
            <a:shade val="80000"/>
            <a:hueOff val="0"/>
            <a:satOff val="-41115"/>
            <a:lumOff val="20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Computing Prorations</a:t>
          </a:r>
        </a:p>
      </dsp:txBody>
      <dsp:txXfrm>
        <a:off x="23988" y="1530887"/>
        <a:ext cx="6695723" cy="443424"/>
      </dsp:txXfrm>
    </dsp:sp>
    <dsp:sp modelId="{DF0339B2-2575-4613-8B8A-8A4D23D3B70A}">
      <dsp:nvSpPr>
        <dsp:cNvPr id="0" name=""/>
        <dsp:cNvSpPr/>
      </dsp:nvSpPr>
      <dsp:spPr>
        <a:xfrm>
          <a:off x="0" y="2009100"/>
          <a:ext cx="6743699" cy="491400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Taxes Due at Closing</a:t>
          </a:r>
        </a:p>
      </dsp:txBody>
      <dsp:txXfrm>
        <a:off x="23988" y="2033088"/>
        <a:ext cx="6695723" cy="443424"/>
      </dsp:txXfrm>
    </dsp:sp>
    <dsp:sp modelId="{B41979EA-F74D-4DB4-A241-0FC930606AF9}">
      <dsp:nvSpPr>
        <dsp:cNvPr id="0" name=""/>
        <dsp:cNvSpPr/>
      </dsp:nvSpPr>
      <dsp:spPr>
        <a:xfrm>
          <a:off x="0" y="2511299"/>
          <a:ext cx="6743699" cy="491400"/>
        </a:xfrm>
        <a:prstGeom prst="roundRect">
          <a:avLst/>
        </a:prstGeom>
        <a:solidFill>
          <a:schemeClr val="accent1">
            <a:shade val="80000"/>
            <a:hueOff val="0"/>
            <a:satOff val="-68525"/>
            <a:lumOff val="344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TILA/RESPA Integrated Disclosure Rule</a:t>
          </a:r>
        </a:p>
      </dsp:txBody>
      <dsp:txXfrm>
        <a:off x="23988" y="2535287"/>
        <a:ext cx="6695723" cy="443424"/>
      </dsp:txXfrm>
    </dsp:sp>
    <dsp:sp modelId="{D53F8767-6C39-489E-9CE8-881EDEAB83E3}">
      <dsp:nvSpPr>
        <dsp:cNvPr id="0" name=""/>
        <dsp:cNvSpPr/>
      </dsp:nvSpPr>
      <dsp:spPr>
        <a:xfrm>
          <a:off x="0" y="3013500"/>
          <a:ext cx="6743699" cy="49140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Reporting Requirements</a:t>
          </a:r>
        </a:p>
      </dsp:txBody>
      <dsp:txXfrm>
        <a:off x="23988" y="3037488"/>
        <a:ext cx="6695723" cy="443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9341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0568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514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132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269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620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860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570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099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44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077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725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91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881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526"/>
            <a:ext cx="9144000" cy="686752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9" y="518319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21: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CLOSINGS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200149" y="1676400"/>
          <a:ext cx="6743699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#21 Closings                   Slide 21-1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7933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Settlement Procedures Act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Purposes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clarify, disclose settlement costs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eliminate kickbacks and certain fees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Applies to</a:t>
            </a: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residential property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involve “federally-related” mortgage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includes VA and FHA loans</a:t>
            </a:r>
          </a:p>
          <a:p>
            <a:pPr marL="0" indent="0">
              <a:buNone/>
            </a:pPr>
            <a:endParaRPr lang="en-US" sz="9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Regulated by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Consumer Financial Protection Bureau (CFPB)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1841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Settlement Procedures Act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TILA/RESPA Integrated Disclosure Rule (TRID)</a:t>
            </a:r>
          </a:p>
          <a:p>
            <a:pPr marL="400050" lvl="1" indent="0">
              <a:buNone/>
            </a:pPr>
            <a:r>
              <a:rPr lang="en-US" sz="2400" dirty="0"/>
              <a:t>(see upcoming section in this unit)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Integrates the disclosure requirements of RESPA and Truth-in-Lending</a:t>
            </a:r>
            <a:br>
              <a:rPr lang="en-US" sz="1400" dirty="0"/>
            </a:br>
            <a:endParaRPr lang="en-US" sz="1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Replaces ‘Good Faith Estimate’ form and the HUD-1 form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Adopts new ‘Loan Estimate’ form and ‘Closing Disclosure’ form</a:t>
            </a:r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0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0351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Settlement Procedures Act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RESPA Information booklet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Lender must provide borrower with CFPB booklet, "Your Home Loan Toolkit"</a:t>
            </a:r>
          </a:p>
          <a:p>
            <a:pPr marL="800100" lvl="2" indent="0">
              <a:buNone/>
            </a:pP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743200"/>
            <a:ext cx="60198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7862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Settlement Procedures Act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Loan Estimate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Lender must give the applicant, a Loan Estimate (H-24) of likely settlement costs</a:t>
            </a:r>
            <a:br>
              <a:rPr lang="en-US" sz="2400" dirty="0"/>
            </a:br>
            <a:r>
              <a:rPr lang="en-US" sz="2400" dirty="0"/>
              <a:t>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Must provide at the time of application or within three business days of application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Terms stated in the Closing Disclosure </a:t>
            </a:r>
            <a:r>
              <a:rPr lang="en-US" sz="2400" b="1" dirty="0"/>
              <a:t>must generally agree</a:t>
            </a:r>
            <a:r>
              <a:rPr lang="en-US" sz="2400" dirty="0"/>
              <a:t> with those of the Loan Estimate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131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Settlement Procedures Act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Closing Disclosure (form H-24)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Lender must use the Closing Disclosure form (H-25) to disclose settlement costs to the buyer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Consumer must receive the completed form no later than three business days before closing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Terms stated in the Closing Disclosure </a:t>
            </a:r>
            <a:r>
              <a:rPr lang="en-US" sz="2400" b="1" dirty="0"/>
              <a:t>must generally agree</a:t>
            </a:r>
            <a:r>
              <a:rPr lang="en-US" sz="2400" dirty="0"/>
              <a:t> with those of the Loan Estimate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5748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Settlement Procedures Act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Referral fees and kickbacks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RESPA prohibits payment of referral fees and kickbacks when in fact no services are rendered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Prohibited fee-paid referrals include those for title searches, mortgage loans, appraisals, inspections, surveys, credit reports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Business relationships between firms must be disclosed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6272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Financial Settlement of the Transaction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Settlement process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Identify selling terms and closing costs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Determine non-prorated debits and credits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Determine prorated debits and credits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Complete the closing statement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Disburse funds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4376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Financial Settlement of the Transaction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Selling terms and closing costs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Price, deposits, down payment, financing, final expenses to be paid at closing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Apportionment of expenses determined by sale contract or custom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0823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Financial Settlement of the Transaction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Debits and credits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Excess of  buyer's debits over credits is amount </a:t>
            </a:r>
            <a:r>
              <a:rPr lang="en-US" sz="2400" b="1" dirty="0"/>
              <a:t>buyer must produce </a:t>
            </a:r>
            <a:r>
              <a:rPr lang="en-US" sz="2400" dirty="0"/>
              <a:t>at closing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Excess of seller's credits over debits is amount </a:t>
            </a:r>
            <a:r>
              <a:rPr lang="en-US" sz="2400" b="1" dirty="0"/>
              <a:t>seller must receive</a:t>
            </a:r>
            <a:br>
              <a:rPr lang="en-US" sz="2400" b="1" dirty="0"/>
            </a:b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4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Financial Settlement of the Transaction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Non-prorated items</a:t>
            </a:r>
          </a:p>
          <a:p>
            <a:pPr marL="400050" lvl="1" indent="0">
              <a:buNone/>
            </a:pP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incurred by one party only</a:t>
            </a:r>
            <a:br>
              <a:rPr lang="en-US" sz="2400" dirty="0"/>
            </a:br>
            <a:endParaRPr lang="en-US" sz="1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Buyer’s non-prorated expenses - examples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mortgage-related fees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mortgage recording fees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documentary tax stamps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tax on mortgage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impound reserves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attorney fees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Buyer-broker fees</a:t>
            </a:r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2324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Closing Event 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The setting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Contract sets date, location, participants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Closing customs, procedures vary from state to state; e.g., who pays what expense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Timing of closing should give buyer sufficient time to arrange financing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Not all parties have to be at closing at the same time</a:t>
            </a:r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53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Financial Settlement of the Transaction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Non-prorated items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Seller’s non-prorated expenses - examples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stamp tax on deed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title insurance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inspection fees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title-related expenses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attorney expenses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broker’s fees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42767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Financial Settlement of the Transaction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Prorated items</a:t>
            </a:r>
            <a:endParaRPr lang="en-US" sz="1000" b="1" dirty="0"/>
          </a:p>
          <a:p>
            <a:pPr marL="400050" lvl="1" indent="0">
              <a:buNone/>
            </a:pPr>
            <a:endParaRPr lang="en-US" sz="1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Incurred by buyer or seller in advance or arrears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Shared by buyer and seller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Typical prorations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real estate taxes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mortgage interest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water, heating oil </a:t>
            </a:r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8891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Computing Prorations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12-month/30-day method</a:t>
            </a:r>
            <a:endParaRPr lang="en-US" sz="1200" b="1" dirty="0"/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Finds average daily amount for 12-month year and 30-day month, or 360-day year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000" dirty="0"/>
          </a:p>
          <a:p>
            <a:pPr marL="400050" lvl="1" indent="0">
              <a:buNone/>
            </a:pPr>
            <a:r>
              <a:rPr lang="en-US" sz="2400" b="1" dirty="0"/>
              <a:t>Procedure – prorating annual taxes (arrears)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Divide total amount by 360 = </a:t>
            </a:r>
            <a:r>
              <a:rPr lang="en-US" sz="2400" b="1" dirty="0"/>
              <a:t>daily amount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Multiply seller’s months times 30 (days)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Add  to that the seller’s days in month of closing = </a:t>
            </a:r>
            <a:r>
              <a:rPr lang="en-US" sz="2400" b="1" dirty="0"/>
              <a:t>total days seller owned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Multiply total seller’s days times daily amount = </a:t>
            </a:r>
            <a:r>
              <a:rPr lang="en-US" sz="2400" b="1" dirty="0"/>
              <a:t>seller’s debit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Debit seller that amount, credit buyer that amount (since buyer will pay total amount)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49073" y="175260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53647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Computing Prorations</a:t>
            </a:r>
          </a:p>
          <a:p>
            <a:pPr marL="0" indent="0">
              <a:buNone/>
            </a:pPr>
            <a:endParaRPr lang="en-US" sz="5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2400" b="1" dirty="0"/>
              <a:t>Annual Tax Proration: 12-month/30-day method</a:t>
            </a:r>
          </a:p>
          <a:p>
            <a:pPr marL="400050" lvl="1" indent="0" algn="ctr">
              <a:buNone/>
            </a:pPr>
            <a:endParaRPr lang="en-US" sz="600" b="1" dirty="0"/>
          </a:p>
          <a:p>
            <a:pPr marL="400050" lvl="1" indent="0" algn="ctr">
              <a:buNone/>
            </a:pPr>
            <a:r>
              <a:rPr lang="en-US" sz="2000" b="1" dirty="0"/>
              <a:t>(Closing: March 2; seller owns day of closing)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49073" y="175260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BA34A6C-D90F-4E4F-99B2-D50E7AA5CD30}"/>
              </a:ext>
            </a:extLst>
          </p:cNvPr>
          <p:cNvGraphicFramePr>
            <a:graphicFrameLocks noGrp="1"/>
          </p:cNvGraphicFramePr>
          <p:nvPr/>
        </p:nvGraphicFramePr>
        <p:xfrm>
          <a:off x="2362199" y="1752601"/>
          <a:ext cx="6781801" cy="47243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7001">
                  <a:extLst>
                    <a:ext uri="{9D8B030D-6E8A-4147-A177-3AD203B41FA5}">
                      <a16:colId xmlns:a16="http://schemas.microsoft.com/office/drawing/2014/main" val="3105134139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1112961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672888816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847825103"/>
                    </a:ext>
                  </a:extLst>
                </a:gridCol>
              </a:tblGrid>
              <a:tr h="797601">
                <a:tc>
                  <a:txBody>
                    <a:bodyPr/>
                    <a:lstStyle/>
                    <a:p>
                      <a:pPr marL="548640" marR="0" indent="109855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25"/>
                        </a:spcAft>
                      </a:pPr>
                      <a:r>
                        <a:rPr lang="en-US" sz="2000" b="1" dirty="0">
                          <a:effectLst/>
                        </a:rPr>
                        <a:t>Total amount due: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 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25"/>
                        </a:spcAft>
                      </a:pPr>
                      <a:r>
                        <a:rPr lang="en-US" sz="2000" b="1" dirty="0">
                          <a:effectLst/>
                        </a:rPr>
                        <a:t>=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1450" marR="494030" indent="-247015" algn="ct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11480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       $1,730.00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14422739"/>
                  </a:ext>
                </a:extLst>
              </a:tr>
              <a:tr h="602256">
                <a:tc>
                  <a:txBody>
                    <a:bodyPr/>
                    <a:lstStyle/>
                    <a:p>
                      <a:pPr marL="548640" marR="0" indent="113030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5"/>
                        </a:spcAft>
                      </a:pPr>
                      <a:r>
                        <a:rPr lang="en-US" sz="2000" b="1" dirty="0">
                          <a:effectLst/>
                        </a:rPr>
                        <a:t>Monthly amount: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5425" marR="0" fontAlgn="base">
                        <a:lnSpc>
                          <a:spcPts val="1125"/>
                        </a:lnSpc>
                        <a:spcBef>
                          <a:spcPts val="0"/>
                        </a:spcBef>
                        <a:spcAft>
                          <a:spcPts val="5"/>
                        </a:spcAft>
                      </a:pPr>
                      <a:r>
                        <a:rPr lang="en-US" sz="2000" b="1" dirty="0">
                          <a:effectLst/>
                        </a:rPr>
                        <a:t>1,730 ÷ 12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5"/>
                        </a:spcAft>
                      </a:pPr>
                      <a:r>
                        <a:rPr lang="en-US" sz="2000" b="1">
                          <a:effectLst/>
                        </a:rPr>
                        <a:t>=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7015" marR="494030" indent="-247015" algn="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150"/>
                        </a:spcAft>
                        <a:tabLst>
                          <a:tab pos="411480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$	144.17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65974520"/>
                  </a:ext>
                </a:extLst>
              </a:tr>
              <a:tr h="602256">
                <a:tc>
                  <a:txBody>
                    <a:bodyPr/>
                    <a:lstStyle/>
                    <a:p>
                      <a:pPr marL="548640" marR="0" indent="113030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50"/>
                        </a:spcAft>
                      </a:pPr>
                      <a:r>
                        <a:rPr lang="en-US" sz="2000" b="1" dirty="0">
                          <a:effectLst/>
                        </a:rPr>
                        <a:t>Daily amount: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5425" marR="0" fontAlgn="base">
                        <a:lnSpc>
                          <a:spcPts val="1120"/>
                        </a:lnSpc>
                        <a:spcBef>
                          <a:spcPts val="0"/>
                        </a:spcBef>
                        <a:spcAft>
                          <a:spcPts val="50"/>
                        </a:spcAft>
                      </a:pPr>
                      <a:r>
                        <a:rPr lang="en-US" sz="2000" b="1" dirty="0">
                          <a:effectLst/>
                        </a:rPr>
                        <a:t>144.17 ÷ 30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50"/>
                        </a:spcAft>
                      </a:pPr>
                      <a:r>
                        <a:rPr lang="en-US" sz="2000" b="1" dirty="0">
                          <a:effectLst/>
                        </a:rPr>
                        <a:t>=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7015" marR="494030" indent="-247015" algn="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150"/>
                        </a:spcAft>
                        <a:tabLst>
                          <a:tab pos="305435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$	    4.81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2132188"/>
                  </a:ext>
                </a:extLst>
              </a:tr>
              <a:tr h="560819">
                <a:tc>
                  <a:txBody>
                    <a:bodyPr/>
                    <a:lstStyle/>
                    <a:p>
                      <a:pPr marL="548640" marR="0" indent="113030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30"/>
                        </a:spcAft>
                      </a:pPr>
                      <a:r>
                        <a:rPr lang="en-US" sz="2000" b="1">
                          <a:effectLst/>
                        </a:rPr>
                        <a:t>Seller's share: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5425" marR="0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30"/>
                        </a:spcAft>
                      </a:pPr>
                      <a:r>
                        <a:rPr lang="en-US" sz="2000" b="1" dirty="0">
                          <a:effectLst/>
                        </a:rPr>
                        <a:t>144.17 x 2 mo.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30"/>
                        </a:spcAft>
                      </a:pPr>
                      <a:r>
                        <a:rPr lang="en-US" sz="2000" b="1" dirty="0">
                          <a:effectLst/>
                        </a:rPr>
                        <a:t>=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7015" marR="494030" indent="-247015" algn="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150"/>
                        </a:spcAft>
                        <a:tabLst>
                          <a:tab pos="411480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$	288.34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19760685"/>
                  </a:ext>
                </a:extLst>
              </a:tr>
              <a:tr h="681933">
                <a:tc>
                  <a:txBody>
                    <a:bodyPr/>
                    <a:lstStyle/>
                    <a:p>
                      <a:pPr marL="0" marR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</a:rPr>
                        <a:t> 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5425" marR="0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60120" algn="r"/>
                        </a:tabLst>
                      </a:pPr>
                      <a:r>
                        <a:rPr lang="en-US" sz="2000" b="1" dirty="0">
                          <a:effectLst/>
                        </a:rPr>
                        <a:t>4.81 	x 2 days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=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7015" marR="494030" indent="-247015" algn="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150"/>
                        </a:spcAft>
                        <a:tabLst>
                          <a:tab pos="411480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 $	     9.62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92299535"/>
                  </a:ext>
                </a:extLst>
              </a:tr>
              <a:tr h="681933">
                <a:tc>
                  <a:txBody>
                    <a:bodyPr/>
                    <a:lstStyle/>
                    <a:p>
                      <a:pPr marL="0" marR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 marR="0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7015" marR="494030" indent="-247015" algn="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11480" algn="l"/>
                        </a:tabLst>
                      </a:pP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39824984"/>
                  </a:ext>
                </a:extLst>
              </a:tr>
              <a:tr h="797601">
                <a:tc>
                  <a:txBody>
                    <a:bodyPr/>
                    <a:lstStyle/>
                    <a:p>
                      <a:pPr marL="548640" marR="0" indent="109855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150"/>
                        </a:spcAft>
                      </a:pPr>
                      <a:r>
                        <a:rPr lang="en-US" sz="2000" b="1">
                          <a:effectLst/>
                        </a:rPr>
                        <a:t>Buyer's share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marR="0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150"/>
                        </a:spcAft>
                      </a:pPr>
                      <a:r>
                        <a:rPr lang="en-US" sz="2000" b="1" dirty="0">
                          <a:effectLst/>
                        </a:rPr>
                        <a:t>1,730 - 297.96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150"/>
                        </a:spcAft>
                      </a:pPr>
                      <a:r>
                        <a:rPr lang="en-US" sz="2000" b="1">
                          <a:effectLst/>
                        </a:rPr>
                        <a:t>=</a:t>
                      </a:r>
                      <a:endParaRPr lang="en-US" sz="2000" b="1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7015" marR="494030" indent="-247015" algn="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150"/>
                        </a:spcAft>
                        <a:tabLst>
                          <a:tab pos="411480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  $ 1,432.04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93253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7768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Computing Prorations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365-day method</a:t>
            </a:r>
            <a:endParaRPr lang="en-US" sz="1200" b="1" dirty="0"/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Uses total number of days in year (365)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000" dirty="0"/>
          </a:p>
          <a:p>
            <a:pPr marL="400050" lvl="1" indent="0">
              <a:buNone/>
            </a:pPr>
            <a:r>
              <a:rPr lang="en-US" sz="2400" b="1" dirty="0"/>
              <a:t>Procedure – prorating annual taxes (arrears)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Divide total amount by 365 = </a:t>
            </a:r>
            <a:r>
              <a:rPr lang="en-US" sz="2400" b="1" dirty="0"/>
              <a:t>daily amount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Add up total actual days seller owned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Multiply total seller’s days times daily amount = </a:t>
            </a:r>
            <a:r>
              <a:rPr lang="en-US" sz="2400" b="1" dirty="0"/>
              <a:t>seller’s debit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Debit seller that amount, credit buyer that amount (since buyer will pay total amount)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49073" y="175260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4907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Computing Prorations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Annual Tax Proration: 365-day method</a:t>
            </a:r>
            <a:endParaRPr lang="en-US" sz="1200" b="1" dirty="0"/>
          </a:p>
          <a:p>
            <a:pPr marL="400050" lvl="1" indent="0">
              <a:buNone/>
            </a:pPr>
            <a:endParaRPr lang="en-US" sz="1100" b="1" dirty="0"/>
          </a:p>
          <a:p>
            <a:pPr marL="400050" lvl="1" indent="0">
              <a:buNone/>
            </a:pPr>
            <a:r>
              <a:rPr lang="en-US" sz="2000" b="1" dirty="0"/>
              <a:t>(Closing: March 2; seller owns day of closing)</a:t>
            </a:r>
          </a:p>
          <a:p>
            <a:pPr marL="400050" lvl="1" indent="0">
              <a:buNone/>
            </a:pPr>
            <a:endParaRPr lang="en-US" sz="2000" b="1" dirty="0"/>
          </a:p>
          <a:p>
            <a:pPr marL="400050" lvl="1" indent="0">
              <a:buNone/>
            </a:pPr>
            <a:endParaRPr lang="en-US" sz="20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49073" y="175260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FCCCD89-0699-4EAE-A043-C9411AC71900}"/>
              </a:ext>
            </a:extLst>
          </p:cNvPr>
          <p:cNvGraphicFramePr>
            <a:graphicFrameLocks noGrp="1"/>
          </p:cNvGraphicFramePr>
          <p:nvPr/>
        </p:nvGraphicFramePr>
        <p:xfrm>
          <a:off x="2484437" y="2362200"/>
          <a:ext cx="6126164" cy="37337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78722">
                  <a:extLst>
                    <a:ext uri="{9D8B030D-6E8A-4147-A177-3AD203B41FA5}">
                      <a16:colId xmlns:a16="http://schemas.microsoft.com/office/drawing/2014/main" val="3552257937"/>
                    </a:ext>
                  </a:extLst>
                </a:gridCol>
                <a:gridCol w="1690041">
                  <a:extLst>
                    <a:ext uri="{9D8B030D-6E8A-4147-A177-3AD203B41FA5}">
                      <a16:colId xmlns:a16="http://schemas.microsoft.com/office/drawing/2014/main" val="694792787"/>
                    </a:ext>
                  </a:extLst>
                </a:gridCol>
                <a:gridCol w="367232">
                  <a:extLst>
                    <a:ext uri="{9D8B030D-6E8A-4147-A177-3AD203B41FA5}">
                      <a16:colId xmlns:a16="http://schemas.microsoft.com/office/drawing/2014/main" val="2070807687"/>
                    </a:ext>
                  </a:extLst>
                </a:gridCol>
                <a:gridCol w="1690169">
                  <a:extLst>
                    <a:ext uri="{9D8B030D-6E8A-4147-A177-3AD203B41FA5}">
                      <a16:colId xmlns:a16="http://schemas.microsoft.com/office/drawing/2014/main" val="1353273323"/>
                    </a:ext>
                  </a:extLst>
                </a:gridCol>
              </a:tblGrid>
              <a:tr h="942706">
                <a:tc>
                  <a:txBody>
                    <a:bodyPr/>
                    <a:lstStyle/>
                    <a:p>
                      <a:pPr marL="474980" marR="0" fontAlgn="base">
                        <a:lnSpc>
                          <a:spcPts val="1015"/>
                        </a:lnSpc>
                        <a:spcBef>
                          <a:spcPts val="61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Total amount due: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1015"/>
                        </a:lnSpc>
                        <a:spcBef>
                          <a:spcPts val="61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=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494030" algn="r" fontAlgn="base">
                        <a:lnSpc>
                          <a:spcPts val="1160"/>
                        </a:lnSpc>
                        <a:spcBef>
                          <a:spcPts val="710"/>
                        </a:spcBef>
                        <a:spcAft>
                          <a:spcPts val="25"/>
                        </a:spcAft>
                        <a:tabLst>
                          <a:tab pos="180975" algn="l"/>
                          <a:tab pos="411480" algn="l"/>
                        </a:tabLst>
                      </a:pPr>
                      <a:r>
                        <a:rPr lang="en-US" sz="2000">
                          <a:effectLst/>
                        </a:rPr>
                        <a:t>$	1,730.00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84973125"/>
                  </a:ext>
                </a:extLst>
              </a:tr>
              <a:tr h="683533">
                <a:tc>
                  <a:txBody>
                    <a:bodyPr/>
                    <a:lstStyle/>
                    <a:p>
                      <a:pPr marL="474980" marR="0" fontAlgn="base">
                        <a:lnSpc>
                          <a:spcPts val="9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Daily amount: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marR="0" fontAlgn="base">
                        <a:lnSpc>
                          <a:spcPts val="11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1730 ÷ 365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9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=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494030" algn="r" fontAlgn="base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35"/>
                        </a:spcAft>
                        <a:tabLst>
                          <a:tab pos="180975" algn="l"/>
                          <a:tab pos="405765" algn="l"/>
                        </a:tabLst>
                      </a:pPr>
                      <a:r>
                        <a:rPr lang="en-US" sz="2000" dirty="0">
                          <a:effectLst/>
                        </a:rPr>
                        <a:t>  	       $4.74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1730041"/>
                  </a:ext>
                </a:extLst>
              </a:tr>
              <a:tr h="999667">
                <a:tc>
                  <a:txBody>
                    <a:bodyPr/>
                    <a:lstStyle/>
                    <a:p>
                      <a:pPr marL="474980" marR="0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605"/>
                        </a:spcAft>
                      </a:pPr>
                      <a:r>
                        <a:rPr lang="en-US" sz="2000">
                          <a:effectLst/>
                        </a:rPr>
                        <a:t>Seller's share: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 marR="0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605"/>
                        </a:spcAft>
                      </a:pPr>
                      <a:r>
                        <a:rPr lang="en-US" sz="2000">
                          <a:effectLst/>
                        </a:rPr>
                        <a:t>61 days x 4.75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1015"/>
                        </a:lnSpc>
                        <a:spcBef>
                          <a:spcPts val="0"/>
                        </a:spcBef>
                        <a:spcAft>
                          <a:spcPts val="605"/>
                        </a:spcAft>
                      </a:pPr>
                      <a:r>
                        <a:rPr lang="en-US" sz="2000">
                          <a:effectLst/>
                        </a:rPr>
                        <a:t>=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494030" algn="r" fontAlgn="base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35"/>
                        </a:spcAft>
                        <a:tabLst>
                          <a:tab pos="180975" algn="l"/>
                          <a:tab pos="405765" algn="l"/>
                        </a:tabLst>
                      </a:pPr>
                      <a:r>
                        <a:rPr lang="en-US" sz="2000" dirty="0">
                          <a:effectLst/>
                        </a:rPr>
                        <a:t>$	   289.14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16713317"/>
                  </a:ext>
                </a:extLst>
              </a:tr>
              <a:tr h="1107893">
                <a:tc>
                  <a:txBody>
                    <a:bodyPr/>
                    <a:lstStyle/>
                    <a:p>
                      <a:pPr marL="474980" marR="0" fontAlgn="base">
                        <a:lnSpc>
                          <a:spcPts val="1015"/>
                        </a:lnSpc>
                        <a:spcBef>
                          <a:spcPts val="705"/>
                        </a:spcBef>
                        <a:spcAft>
                          <a:spcPts val="195"/>
                        </a:spcAft>
                      </a:pPr>
                      <a:r>
                        <a:rPr lang="en-US" sz="2000">
                          <a:effectLst/>
                        </a:rPr>
                        <a:t>Buyer's share: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marR="0" fontAlgn="base">
                        <a:lnSpc>
                          <a:spcPts val="1015"/>
                        </a:lnSpc>
                        <a:spcBef>
                          <a:spcPts val="705"/>
                        </a:spcBef>
                        <a:spcAft>
                          <a:spcPts val="195"/>
                        </a:spcAft>
                      </a:pPr>
                      <a:r>
                        <a:rPr lang="en-US" sz="2000">
                          <a:effectLst/>
                        </a:rPr>
                        <a:t>1730 - 289.14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ts val="1015"/>
                        </a:lnSpc>
                        <a:spcBef>
                          <a:spcPts val="705"/>
                        </a:spcBef>
                        <a:spcAft>
                          <a:spcPts val="195"/>
                        </a:spcAft>
                      </a:pPr>
                      <a:r>
                        <a:rPr lang="en-US" sz="2000">
                          <a:effectLst/>
                        </a:rPr>
                        <a:t>=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494030" algn="r" fontAlgn="base">
                        <a:lnSpc>
                          <a:spcPts val="1160"/>
                        </a:lnSpc>
                        <a:spcBef>
                          <a:spcPts val="0"/>
                        </a:spcBef>
                        <a:spcAft>
                          <a:spcPts val="35"/>
                        </a:spcAft>
                        <a:tabLst>
                          <a:tab pos="180975" algn="l"/>
                          <a:tab pos="405765" algn="l"/>
                        </a:tabLst>
                      </a:pPr>
                      <a:r>
                        <a:rPr lang="en-US" sz="2000" dirty="0">
                          <a:effectLst/>
                        </a:rPr>
                        <a:t>$	1,440.86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75341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927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Taxes Due at Closing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State taxes on deed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Also, transfer tax, documentary stamp tax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Typically a state tax; county &amp; municipality may also impose transfer taxes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Actually paid when deed is recorded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Quoted as dollar rate per $100.00 of selling </a:t>
            </a:r>
            <a:br>
              <a:rPr lang="en-US" sz="2400" dirty="0"/>
            </a:br>
            <a:r>
              <a:rPr lang="en-US" sz="2400" dirty="0"/>
              <a:t>price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Fractions of $100.00 are rounded up</a:t>
            </a:r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49073" y="175260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9365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Taxes Due at Closing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State taxes on mortgage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State may impose taxes on mortgages, notes, contracts for deed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Typically paid by buyer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49073" y="175260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 descr="Image result for taxes">
            <a:extLst>
              <a:ext uri="{FF2B5EF4-FFF2-40B4-BE49-F238E27FC236}">
                <a16:creationId xmlns:a16="http://schemas.microsoft.com/office/drawing/2014/main" id="{B9C10107-DA2B-41F7-B5C7-38EE9B5FDD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3707156"/>
            <a:ext cx="3581400" cy="238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0717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533400"/>
            <a:ext cx="65532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TILA/RESPA Integrated Disclosure Rule (TRID)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Forms and Procedures</a:t>
            </a:r>
            <a:endParaRPr lang="en-US" sz="100" b="1" dirty="0"/>
          </a:p>
          <a:p>
            <a:pPr marL="400050" lvl="1" indent="0">
              <a:buNone/>
            </a:pPr>
            <a:endParaRPr lang="en-US" sz="5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effective October 3, 2015</a:t>
            </a:r>
            <a:br>
              <a:rPr lang="en-US" sz="700" dirty="0"/>
            </a:br>
            <a:endParaRPr lang="en-US" sz="7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Mandatory provisions</a:t>
            </a:r>
          </a:p>
          <a:p>
            <a:pPr lvl="2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Must hand out ‘Your Home Loan Toolkit’ booklet at time of loan application</a:t>
            </a:r>
          </a:p>
          <a:p>
            <a:pPr lvl="2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Must deliver / mail ‘Loan Estimate’ form within 3 business days after loan application</a:t>
            </a:r>
          </a:p>
          <a:p>
            <a:pPr lvl="2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‘Closing Disclosure’ form 3 business days before consummation of loan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49073" y="175260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TILA/RESPA Integrated</a:t>
            </a:r>
          </a:p>
          <a:p>
            <a:r>
              <a:rPr lang="en-US" b="1" dirty="0">
                <a:solidFill>
                  <a:srgbClr val="FF0000"/>
                </a:solidFill>
              </a:rPr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537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TILA/RESPA Integrated Disclosure Rule (TRID)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Good faith	</a:t>
            </a:r>
            <a:endParaRPr lang="en-US" sz="2400" dirty="0"/>
          </a:p>
          <a:p>
            <a:pPr marL="400050" lvl="1" indent="0">
              <a:buNone/>
            </a:pP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Loan estimate costs based on best information available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Good faith is where actual closing disclosure costs are equal to previously estimated costs within certain tolerances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Some cost estimates have a 10% error tolerance; other costs have zero tolerance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49073" y="175260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TILA/RESPA Integrated</a:t>
            </a:r>
          </a:p>
          <a:p>
            <a:r>
              <a:rPr lang="en-US" b="1" dirty="0">
                <a:solidFill>
                  <a:srgbClr val="FF0000"/>
                </a:solidFill>
              </a:rPr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21-29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0882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Closing Event </a:t>
            </a:r>
          </a:p>
          <a:p>
            <a:pPr marL="0" indent="0">
              <a:buNone/>
            </a:pPr>
            <a:endParaRPr lang="en-US" sz="600" b="1" dirty="0"/>
          </a:p>
          <a:p>
            <a:pPr marL="800100" lvl="2" indent="0">
              <a:buNone/>
            </a:pPr>
            <a:r>
              <a:rPr lang="en-US" b="1" dirty="0"/>
              <a:t>The Closing Process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8" t="55250" r="13711" b="13602"/>
          <a:stretch/>
        </p:blipFill>
        <p:spPr bwMode="auto">
          <a:xfrm>
            <a:off x="3810000" y="1447801"/>
            <a:ext cx="46482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53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TILA/RESPA Integrated Disclosure Rule (TRID)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Applicable transactions for TRID</a:t>
            </a:r>
          </a:p>
          <a:p>
            <a:pPr marL="400050" lvl="1" indent="0">
              <a:buNone/>
            </a:pPr>
            <a:r>
              <a:rPr lang="en-US" sz="2400" b="1" dirty="0"/>
              <a:t>	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Most closed-end consumer mortgages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construction loans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loans secured by land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Not covered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home equity loans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reverse mortgages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loans on mobile homes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loans by small lenders </a:t>
            </a:r>
            <a:r>
              <a:rPr lang="en-US" sz="2400" b="1" dirty="0"/>
              <a:t>	</a:t>
            </a: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49073" y="175260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TILA/RESPA Integrated</a:t>
            </a:r>
          </a:p>
          <a:p>
            <a:r>
              <a:rPr lang="en-US" b="1" dirty="0">
                <a:solidFill>
                  <a:srgbClr val="FF0000"/>
                </a:solidFill>
              </a:rPr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21-30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603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Reporting Requirements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Who must report transactions closed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"Real estate broker" as defined by the Tax Reform Act of 1986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Includes buyer's or seller's broker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settlement agent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mortgage lender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other IRS-designated party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r>
              <a:rPr lang="en-US" sz="2400" b="1" dirty="0"/>
              <a:t>What must be filed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Form 1099-S information return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Includes identity of parties, sales proceeds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Tax reporting and withholding if  FIRPTA applies (non-resident alien)</a:t>
            </a:r>
          </a:p>
          <a:p>
            <a:pPr marL="400050" lvl="1" indent="0">
              <a:buNone/>
            </a:pPr>
            <a:r>
              <a:rPr lang="en-US" sz="2400" b="1" dirty="0"/>
              <a:t>		</a:t>
            </a: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49073" y="175260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21-31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4556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Closing Event 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Transfer of title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Seller demonstrates title marketability via title abstract or title insurance commitment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Seller may need affidavit stating no new encumbrances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Seller must remove encumbrances / liens before specified date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Lender provides payoff statement</a:t>
            </a:r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3266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Closing Event 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Transfer of purchase funds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Buyer produces funds and documents needed to complete the transaction</a:t>
            </a:r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314700"/>
            <a:ext cx="4572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7366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Closing Event 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Escrow procedures</a:t>
            </a:r>
          </a:p>
          <a:p>
            <a:pPr marL="400050" lvl="1" indent="0">
              <a:buNone/>
            </a:pPr>
            <a:endParaRPr lang="en-US" sz="1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Escrow agent holds, disburses funds and releases documents when escrow conditions have been met</a:t>
            </a:r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581400"/>
            <a:ext cx="46482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924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The Closing Event </a:t>
            </a:r>
          </a:p>
          <a:p>
            <a:pPr marL="0" indent="0">
              <a:buNone/>
            </a:pPr>
            <a:endParaRPr lang="en-US" sz="900" b="1" dirty="0"/>
          </a:p>
          <a:p>
            <a:pPr marL="400050" lvl="1" indent="0">
              <a:buNone/>
            </a:pPr>
            <a:r>
              <a:rPr lang="en-US" sz="2600" b="1" dirty="0"/>
              <a:t>Lender closing requirements</a:t>
            </a:r>
          </a:p>
          <a:p>
            <a:pPr marL="400050" lvl="1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Primary lender concern: quality of the loan collateral</a:t>
            </a:r>
            <a:br>
              <a:rPr lang="en-US" sz="2400" dirty="0"/>
            </a:br>
            <a:r>
              <a:rPr lang="en-US" sz="1000" dirty="0"/>
              <a:t> </a:t>
            </a: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Common requirements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survey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inspections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hazard insurance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title insurance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certificate of occupancy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reserves for taxes and insurance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private mortgage insurance</a:t>
            </a:r>
            <a:endParaRPr lang="en-US" sz="2600" b="1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6829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The Closing Event </a:t>
            </a:r>
          </a:p>
          <a:p>
            <a:pPr marL="0" indent="0">
              <a:buNone/>
            </a:pPr>
            <a:endParaRPr lang="en-US" sz="900" b="1" dirty="0"/>
          </a:p>
          <a:p>
            <a:pPr marL="400050" lvl="1" indent="0">
              <a:buNone/>
            </a:pPr>
            <a:r>
              <a:rPr lang="en-US" sz="2600" b="1" dirty="0"/>
              <a:t>Broker's role</a:t>
            </a:r>
          </a:p>
          <a:p>
            <a:pPr marL="400050" lvl="1" indent="0">
              <a:buNone/>
            </a:pPr>
            <a:endParaRPr lang="en-US" sz="10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Invaluable as contingency period facilitator  and service provider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Role at closing ranges from no role to conducting the proceedings and  reporting transaction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Broker must make sure principals get copies of documents</a:t>
            </a:r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60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200" dirty="0"/>
              <a:t># 21: </a:t>
            </a:r>
            <a:br>
              <a:rPr lang="en-US" sz="2200" dirty="0"/>
            </a:br>
            <a:r>
              <a:rPr lang="en-US" sz="2200" dirty="0"/>
              <a:t>Real Estate Closings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152400"/>
            <a:ext cx="6553200" cy="6248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Settlement Procedures Act</a:t>
            </a:r>
          </a:p>
          <a:p>
            <a:pPr marL="0" indent="0">
              <a:buNone/>
            </a:pP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900" b="1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Closing Event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Settlement Procedures Act</a:t>
            </a:r>
          </a:p>
          <a:p>
            <a:endParaRPr lang="en-US" b="1" dirty="0"/>
          </a:p>
          <a:p>
            <a:r>
              <a:rPr lang="en-US" b="1" dirty="0"/>
              <a:t>Financial Settlement of the Transaction</a:t>
            </a:r>
          </a:p>
          <a:p>
            <a:endParaRPr lang="en-US" b="1" dirty="0"/>
          </a:p>
          <a:p>
            <a:r>
              <a:rPr lang="en-US" b="1" dirty="0"/>
              <a:t>Computing Prorations</a:t>
            </a:r>
          </a:p>
          <a:p>
            <a:endParaRPr lang="en-US" b="1" dirty="0"/>
          </a:p>
          <a:p>
            <a:r>
              <a:rPr lang="en-US" b="1" dirty="0"/>
              <a:t>Taxes Due at Closing</a:t>
            </a:r>
          </a:p>
          <a:p>
            <a:endParaRPr lang="en-US" b="1" dirty="0"/>
          </a:p>
          <a:p>
            <a:r>
              <a:rPr lang="en-US" b="1" dirty="0"/>
              <a:t>TILA/RESPA Integrated</a:t>
            </a:r>
          </a:p>
          <a:p>
            <a:r>
              <a:rPr lang="en-US" b="1" dirty="0"/>
              <a:t>Disclosure Rule</a:t>
            </a:r>
          </a:p>
          <a:p>
            <a:endParaRPr lang="en-US" b="1" dirty="0"/>
          </a:p>
          <a:p>
            <a:r>
              <a:rPr lang="en-US" b="1" dirty="0"/>
              <a:t>Reporting Requirements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5334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 Principles of Real Estate Practice     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#21 Closings                   Slide 21-9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69 real estate settlement procedures ac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8" b="5755"/>
          <a:stretch/>
        </p:blipFill>
        <p:spPr bwMode="auto">
          <a:xfrm>
            <a:off x="3048000" y="780197"/>
            <a:ext cx="5486400" cy="557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944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</TotalTime>
  <Words>2867</Words>
  <Application>Microsoft Office PowerPoint</Application>
  <PresentationFormat>On-screen Show (4:3)</PresentationFormat>
  <Paragraphs>844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Times New Roman</vt:lpstr>
      <vt:lpstr>Wingdings</vt:lpstr>
      <vt:lpstr>Office Theme</vt:lpstr>
      <vt:lpstr>1_Office Theme</vt:lpstr>
      <vt:lpstr>Unit 21: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  <vt:lpstr> # 21:  Real Estate Closings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120</cp:revision>
  <cp:lastPrinted>2016-08-28T14:04:38Z</cp:lastPrinted>
  <dcterms:created xsi:type="dcterms:W3CDTF">2016-08-26T20:25:48Z</dcterms:created>
  <dcterms:modified xsi:type="dcterms:W3CDTF">2023-04-27T14:54:19Z</dcterms:modified>
</cp:coreProperties>
</file>